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10600030101010101" charset="0"/>
      <p:regular r:id="rId17"/>
      <p:bold r:id="rId18"/>
      <p:italic r:id="rId19"/>
      <p:boldItalic r:id="rId20"/>
    </p:embeddedFont>
    <p:embeddedFont>
      <p:font typeface="Playfair Display" panose="02010600030101010101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4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88fc9d8a2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88fc9d8a2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88fc9d8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88fc9d8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1.2012, A. (2020, May 11). 5 Tips to 5-Star Airbnb Reviews ● OptimizeMyBnb.com. Retrieved January 24, 2021, from https://optimizemybnb.com/5-tips-5-star-airbnb-reviews/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88fc9d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88fc9d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88fc9d8a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88fc9d8a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88fc9d8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88fc9d8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8fc9d8a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88fc9d8a2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88fc9d8a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88fc9d8a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8fc9d8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88fc9d8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88fc9d8a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88fc9d8a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8fc9d8a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88fc9d8a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88fc9d8a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88fc9d8a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88fc9d8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88fc9d8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88fc9d8a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88fc9d8a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1925575" y="607400"/>
            <a:ext cx="4940400" cy="1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2"/>
                </a:solidFill>
              </a:rPr>
              <a:t>BAMA 520 Customer Analytics</a:t>
            </a:r>
            <a:endParaRPr sz="24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2"/>
                </a:solidFill>
              </a:rPr>
              <a:t>Assignment 1</a:t>
            </a:r>
            <a:endParaRPr sz="24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2"/>
                </a:solidFill>
              </a:rPr>
              <a:t>Group 17</a:t>
            </a:r>
            <a:endParaRPr sz="2600" b="1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885125" y="2496688"/>
            <a:ext cx="30213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chemeClr val="dk2"/>
                </a:solidFill>
              </a:rPr>
              <a:t>Ms.</a:t>
            </a:r>
            <a:r>
              <a:rPr lang="zh-CN" sz="1600" b="1" dirty="0">
                <a:solidFill>
                  <a:schemeClr val="dk2"/>
                </a:solidFill>
              </a:rPr>
              <a:t>Xing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chemeClr val="dk2"/>
                </a:solidFill>
              </a:rPr>
              <a:t>Ms.</a:t>
            </a:r>
            <a:r>
              <a:rPr lang="zh-CN" sz="1600" b="1" dirty="0">
                <a:solidFill>
                  <a:schemeClr val="dk2"/>
                </a:solidFill>
              </a:rPr>
              <a:t>Wang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chemeClr val="dk2"/>
                </a:solidFill>
              </a:rPr>
              <a:t>Mr.</a:t>
            </a:r>
            <a:r>
              <a:rPr lang="zh-CN" sz="1600" b="1" dirty="0">
                <a:solidFill>
                  <a:schemeClr val="dk2"/>
                </a:solidFill>
              </a:rPr>
              <a:t>Zhao </a:t>
            </a:r>
            <a:endParaRPr lang="en-US" altLang="zh-CN"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dirty="0">
                <a:solidFill>
                  <a:schemeClr val="dk2"/>
                </a:solidFill>
              </a:rPr>
              <a:t>Zhao Zhang</a:t>
            </a:r>
            <a:endParaRPr sz="1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Q5: Demand Estimate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Assumption and Explanation: 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The number of reviews per listing is adopted to indicate the demand.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According to research, 70% of Airbnb guests leave reviews</a:t>
            </a:r>
            <a:r>
              <a:rPr lang="zh-CN" baseline="30000"/>
              <a:t>1</a:t>
            </a:r>
            <a:r>
              <a:rPr lang="zh-CN"/>
              <a:t>. Therefore, as the number of bookings is not provided, the number of reviews per listing is a good approximation to of Airbnb demand.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 and demand reviews per listing are both logged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allow us better interpret the change in demand for every 10% increase in prices.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Overall Demand Analysis: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In this case, we only have one explanatory variable. As demand is normally explained by more than one variable, it is not significant to analyze the overall demand.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Instead, we will analyze demand by clustering price for each room type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25" y="493013"/>
            <a:ext cx="422775" cy="4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76200" y="131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Q5: Demand Estimate based on Room Type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157975" y="1003950"/>
            <a:ext cx="6279300" cy="3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Entire home/apt: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below 5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increases by 10%, the demand of Airbnb increases by 0.334%.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above 5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increases by 10%, the demand of Airbnb decreases by 0.364%.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Private Room: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below 4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 increases by 10%, the demand of Airbnb increases by 4.747%.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above 4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 increases by 10%, the demand of Airbnb decreases by 3.791%.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925" y="756300"/>
            <a:ext cx="2814075" cy="225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925" y="2795815"/>
            <a:ext cx="2814075" cy="2251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61875"/>
            <a:ext cx="74034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Shared Room: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below 4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increases by 10%, the demand of Airbnb increases by 5.527%. 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Price.log above 4</a:t>
            </a:r>
            <a:endParaRPr/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As price increases by 10%, the demand of Airbnb decreases by 5.904%.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75" y="1489300"/>
            <a:ext cx="4280325" cy="342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Q6: Time Series Analysis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74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predicted number of reviews for Nov.2019 is 48,775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AirBnb has shown a steadily rising monthly number of reviews over 2009-2019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Cyclical fluctuation suggests seasonality in demand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demand (number of reviews) generally declines from December in the previous year to a all-year low in February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monthly number of reviews then steadily climbs to a all-year high in October (with a bump in May), possibly assisted by the influx of demand in vacation season and as weather becomes warmer 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t="31248" b="31252"/>
          <a:stretch/>
        </p:blipFill>
        <p:spPr>
          <a:xfrm>
            <a:off x="5775825" y="3259974"/>
            <a:ext cx="3056475" cy="171928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550" y="268825"/>
            <a:ext cx="925100" cy="9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575" y="487873"/>
            <a:ext cx="433050" cy="4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213" y="0"/>
            <a:ext cx="6253575" cy="50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096300" y="2385075"/>
            <a:ext cx="30939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780"/>
              <a:t>Tableau Visualization of Airbnb in </a:t>
            </a:r>
            <a:endParaRPr sz="278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780"/>
              <a:t>New York</a:t>
            </a:r>
            <a:endParaRPr sz="278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413" y="1114962"/>
            <a:ext cx="2063175" cy="9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Executive Summary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Tableau Interactive Visualization of Airbnb Listings in New York (2009 - 2019)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Summary Statistics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Geographic Overview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Key Locations Comparison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Rank of Hosts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Demand Estimate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Times Series Analysis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7820" b="7820"/>
          <a:stretch/>
        </p:blipFill>
        <p:spPr>
          <a:xfrm>
            <a:off x="4673175" y="1554525"/>
            <a:ext cx="4003706" cy="22520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400" y="556514"/>
            <a:ext cx="367925" cy="3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520"/>
              <a:t>Q1 Summary Statistics</a:t>
            </a:r>
            <a:endParaRPr sz="252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25" y="889000"/>
            <a:ext cx="5028075" cy="40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25" y="2431050"/>
            <a:ext cx="2063175" cy="9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700" y="485625"/>
            <a:ext cx="322100" cy="3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Q2 Geographical Overview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Airbnb listings are augmented to a NYC map with price level indicated by the shift of colour scheme in six steps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Price range is displayed between $0 - $400 to represent most listings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Information of Price, Room Type, Neighbourhood, Neighborhood Group, and Number of Reviews are displayed when listing is hovered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982" t="22281" r="15760"/>
          <a:stretch/>
        </p:blipFill>
        <p:spPr>
          <a:xfrm>
            <a:off x="5064100" y="1382725"/>
            <a:ext cx="3958175" cy="29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325" y="538450"/>
            <a:ext cx="331900" cy="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Q3 Key Locations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067650"/>
            <a:ext cx="8520600" cy="3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Comparison between 4 key locations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	(* circle radius = 0.5 miles)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	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Columbia University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Rockefeller Center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Washington Square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Barclays Center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	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050" y="481525"/>
            <a:ext cx="373600" cy="3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9100"/>
            <a:ext cx="3861024" cy="34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Q3 Key Locations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375" y="520438"/>
            <a:ext cx="367925" cy="3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15650"/>
            <a:ext cx="8520600" cy="31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11700" y="1151000"/>
            <a:ext cx="855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Includes Average Price and Total Listings for each Key Location by Room Type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Q4: Hosts Rank 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We rank the host by </a:t>
            </a:r>
            <a:r>
              <a:rPr lang="zh-CN" b="1" i="1"/>
              <a:t>average number of reviews per listing</a:t>
            </a:r>
            <a:r>
              <a:rPr lang="zh-CN"/>
              <a:t> to provide an overview on the average quality of service / engagement level of the hosts across New York City.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Average number of reviews is also easily accepted as a proxy for demand / popularity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Note that the assumption on how number of reviews indicate higher quality of service can be easily violated (e.g., leaving a bad review after an unpleasant experience)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6112650" y="3483874"/>
            <a:ext cx="2719652" cy="15297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675" y="457949"/>
            <a:ext cx="391925" cy="3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75" y="0"/>
            <a:ext cx="6298050" cy="503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2847</Words>
  <Application>Microsoft Office PowerPoint</Application>
  <PresentationFormat>On-screen Show (16:9)</PresentationFormat>
  <Paragraphs>70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</vt:lpstr>
      <vt:lpstr>Playfair Display</vt:lpstr>
      <vt:lpstr>Arial</vt:lpstr>
      <vt:lpstr>Coral</vt:lpstr>
      <vt:lpstr>PowerPoint Presentation</vt:lpstr>
      <vt:lpstr>Tableau Visualization of Airbnb in  New York</vt:lpstr>
      <vt:lpstr>Executive Summary</vt:lpstr>
      <vt:lpstr>Q1 Summary Statistics</vt:lpstr>
      <vt:lpstr>Q2 Geographical Overview</vt:lpstr>
      <vt:lpstr>Q3 Key Locations</vt:lpstr>
      <vt:lpstr>Q3 Key Locations</vt:lpstr>
      <vt:lpstr> Q4: Hosts Rank </vt:lpstr>
      <vt:lpstr>PowerPoint Presentation</vt:lpstr>
      <vt:lpstr>Q5: Demand Estimate</vt:lpstr>
      <vt:lpstr>Q5: Demand Estimate based on Room Type</vt:lpstr>
      <vt:lpstr>PowerPoint Presentation</vt:lpstr>
      <vt:lpstr>Q6: Time Series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Zhao Zhang</cp:lastModifiedBy>
  <cp:revision>1</cp:revision>
  <dcterms:modified xsi:type="dcterms:W3CDTF">2021-04-19T22:55:11Z</dcterms:modified>
</cp:coreProperties>
</file>